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47" r:id="rId5"/>
    <p:sldMasterId id="2147483759" r:id="rId6"/>
    <p:sldMasterId id="2147483771" r:id="rId7"/>
    <p:sldMasterId id="2147483783" r:id="rId8"/>
  </p:sldMasterIdLst>
  <p:notesMasterIdLst>
    <p:notesMasterId r:id="rId30"/>
  </p:notesMasterIdLst>
  <p:sldIdLst>
    <p:sldId id="293" r:id="rId9"/>
    <p:sldId id="276" r:id="rId10"/>
    <p:sldId id="284" r:id="rId11"/>
    <p:sldId id="278" r:id="rId12"/>
    <p:sldId id="258" r:id="rId13"/>
    <p:sldId id="257" r:id="rId14"/>
    <p:sldId id="291" r:id="rId15"/>
    <p:sldId id="265" r:id="rId16"/>
    <p:sldId id="266" r:id="rId17"/>
    <p:sldId id="268" r:id="rId18"/>
    <p:sldId id="270" r:id="rId19"/>
    <p:sldId id="272" r:id="rId20"/>
    <p:sldId id="295" r:id="rId21"/>
    <p:sldId id="297" r:id="rId22"/>
    <p:sldId id="301" r:id="rId23"/>
    <p:sldId id="298" r:id="rId24"/>
    <p:sldId id="299" r:id="rId25"/>
    <p:sldId id="300" r:id="rId26"/>
    <p:sldId id="285" r:id="rId27"/>
    <p:sldId id="290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CC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501B3-E49F-4881-A22D-4211737CBED5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2B772-0AFE-4DD5-8E97-BA58CA822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6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7F9AE4-4AF5-4D44-9566-E868ACA85E0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1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3C665E-ADA0-475B-A7AE-7A7DFD1771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957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08E9EA-F230-4B49-B91C-C4BAC2F8D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529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96897E-FCA6-457C-93B9-506A3B9AD6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965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391E26-8F1A-4EAB-BDF0-C980802F30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001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D8A4B-03DC-4012-8E33-C1F4D5ADB8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7227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3C665E-ADA0-475B-A7AE-7A7DFD1771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927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AE6477-8E5A-40CF-A899-8FFDA2DC418F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B3D9C12-2BFE-4B55-848D-5BB57E6805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084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88CD6B7-B3C8-416A-B562-DABDCF48FFE5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2D27CC3-E3E6-484E-9F0E-83FE5263C0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659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4EB666-1743-46B7-81FA-81F9B46CB9C9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147657A-CDE8-491B-9957-9DD59194B1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83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3F0-DD32-47D5-8906-5450500930DA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A068-D0C5-409B-8F0E-56D01CE1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59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3F0-DD32-47D5-8906-5450500930DA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A068-D0C5-409B-8F0E-56D01CE1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58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3F0-DD32-47D5-8906-5450500930DA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A068-D0C5-409B-8F0E-56D01CE1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46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3F0-DD32-47D5-8906-5450500930DA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A068-D0C5-409B-8F0E-56D01CE1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547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3F0-DD32-47D5-8906-5450500930DA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A068-D0C5-409B-8F0E-56D01CE1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07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3F0-DD32-47D5-8906-5450500930DA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A068-D0C5-409B-8F0E-56D01CE1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270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3F0-DD32-47D5-8906-5450500930DA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A068-D0C5-409B-8F0E-56D01CE1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761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3F0-DD32-47D5-8906-5450500930DA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A068-D0C5-409B-8F0E-56D01CE1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74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23EBA2-6B5B-43EA-8D82-000B489C0FDC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FB14549-6E8E-46B1-BBE0-E113FE94FD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8549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3F0-DD32-47D5-8906-5450500930DA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A068-D0C5-409B-8F0E-56D01CE1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811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3F0-DD32-47D5-8906-5450500930DA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A068-D0C5-409B-8F0E-56D01CE1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590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3F0-DD32-47D5-8906-5450500930DA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A068-D0C5-409B-8F0E-56D01CE1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959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9EBC2-3749-40A0-BEB2-3FCC4B4A7156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D957E-85DC-4462-973F-9FC7DE86EF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045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9268-7B33-423A-ACB6-0223202096CE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E6845-C47F-4837-AAA3-7728B5EC208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077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2B07F-BCE7-4F49-93DA-60ABAE114706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EAE50-8390-4CE6-B2C2-A9B679FF766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042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B7969-1E17-457A-BFAC-738DA904BC5C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B0E0F-EAB4-4A6F-A3AF-76F38BD732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51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36D58-BA10-451D-96D9-2CDD0A5354BE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05100-D950-42EA-8557-F6E3E2EF65B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651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4C686-C5A5-4B56-8AB5-7ED006DEE13D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1FCF4-0D74-409D-8A61-9B33BAB8D8A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30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E469A-F3EF-4561-889F-485855857A38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5B130-5266-469C-98E0-A65576833A3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77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605061-2A8F-4CDE-ACC8-EEEE5753DB40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DB64174-DF69-4012-951C-A1B1B87A0D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3544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4DA83-C42A-4903-97B2-CD4478C4A4E3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AC0C4-1913-4053-A66C-B183476A6CC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401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96D4C-74B6-4430-8A30-E91C569E7D92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4FB9C-FFA9-4EBF-8CDB-13429EA252D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004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79074-4638-4F11-84BF-A341D41F7B52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120BB-81A0-4D0A-A6EA-3875FB4D9F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936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A71A5-F126-47E6-8176-19E59D16F019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64F16-2793-47A5-A86A-0E7AD500FAE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40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7843-9B73-4CF0-A19E-5569F5787AF2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3BAB-A252-4065-AE7D-E226D67FE9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6790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472E-E6D0-4B50-838A-8A8E1C568CF8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EA3D-9CD2-421A-BF50-57362BD471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5722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0A162-2B63-401C-AA5A-6960DB97B692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9EFA-9354-425C-8067-E0F6A57B39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7630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3631F-DF0A-44AA-B766-A801CDB4603D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D7DCB-FEC5-43B4-9084-BB7AFBEE9B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7559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1F504-74CF-448A-BB98-1A69A923FD12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5343B-F71C-4C9E-8B22-914B8C6338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058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996A-E5D4-417F-BF21-C5192070D0BC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ADDF-EF00-4907-9EE2-738E525A12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619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B2429F-67BE-44C9-B5C1-03249F401A14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B9D4037-692D-4624-BEBE-42E06596AB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5028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101C-F89A-4FAC-AD42-0DA779293F87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0D418-0B4E-47D4-917A-84965F5DE2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9451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F57C-0373-4D0C-9B14-46117E9C2C50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BFDE-D756-4C16-B5A9-CA16147203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3178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139C-AB96-460E-B2B1-C3A79A4638D3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65CB-122C-4CE3-B5EF-B994AF37FD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29110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2296-157E-44F1-8E45-40AC5E90EE10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9071A-42AD-4936-A616-4315C17A05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351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06F5-B4F5-424D-8B83-0D899EFD6E24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E95A-D174-4013-A1A3-18B93939A9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1909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3147-766A-4B03-B885-DDE75B5441AC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3965-61F4-46E2-B484-8BAF4A4A44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076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4F88-F69F-4465-9D19-9D6EE088B98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00718-B862-4E0D-8DDB-76F8BC2630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55705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85B4-0284-4B6B-A3BF-70FB3864109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AFE88-35FC-40D1-B896-D34A64564E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1782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4B7D-F752-4720-A29B-1CCC2398C6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50FDD-D288-434A-BD49-1BF58DD7CE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3922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DBD6A-FA56-463B-9007-D73431D8C3D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7125-E77B-4DA0-86E5-3C9A37D3B1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889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BBCB30-9CEB-48BA-BFAE-F480B8076E56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6001B1B-867C-40A1-84F2-ED17C30F77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68570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3969A-70BD-4658-A2C6-13D87FC282F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368C9-5D37-41C7-9488-082E6A2AD2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3861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B09E-A443-4F96-A6BC-604BC13934E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4CAA-5E96-48CC-BAD0-B3F4DCE0F8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5484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51A0-4CCB-492D-B3E9-D7228D0A5C6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BC9A2-1774-4C6F-A651-5A0C498931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9222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01A4-AA01-4FDA-8092-73D26FDC560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97139-12BC-4D56-B8FD-A84042540D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2924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BD95-D4DC-485D-B29E-1B7A91B23EE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B881F-D982-4A85-9525-36E08C87AB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0364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B7482-3751-41D6-9F05-AFC7FC91739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9AE3-2B10-4788-BA8D-161C6D29B2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407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F765-22FF-4E7F-9007-9D6C2399E88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DAFDE-1A27-4442-A601-56DF7E6308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59100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9EBC2-3749-40A0-BEB2-3FCC4B4A7156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D957E-85DC-4462-973F-9FC7DE86EF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405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9268-7B33-423A-ACB6-0223202096CE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E6845-C47F-4837-AAA3-7728B5EC208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910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2B07F-BCE7-4F49-93DA-60ABAE114706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EAE50-8390-4CE6-B2C2-A9B679FF766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8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D72D94-ECC3-4C78-A1E2-277B21283BBE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198BB74-CFAC-4C2D-9C48-108C485453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24085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B7969-1E17-457A-BFAC-738DA904BC5C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B0E0F-EAB4-4A6F-A3AF-76F38BD7320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2527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36D58-BA10-451D-96D9-2CDD0A5354BE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05100-D950-42EA-8557-F6E3E2EF65B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3316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4C686-C5A5-4B56-8AB5-7ED006DEE13D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1FCF4-0D74-409D-8A61-9B33BAB8D8A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931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E469A-F3EF-4561-889F-485855857A38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5B130-5266-469C-98E0-A65576833A3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31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4DA83-C42A-4903-97B2-CD4478C4A4E3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AC0C4-1913-4053-A66C-B183476A6CC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9904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896D4C-74B6-4430-8A30-E91C569E7D92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4FB9C-FFA9-4EBF-8CDB-13429EA252D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924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79074-4638-4F11-84BF-A341D41F7B52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120BB-81A0-4D0A-A6EA-3875FB4D9F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754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A71A5-F126-47E6-8176-19E59D16F019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64F16-2793-47A5-A86A-0E7AD500FAE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673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444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66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F64DC-8B5D-4A2C-AFB2-3333196139DF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8960FFA-6D2B-4C0F-9D10-489F55D996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64856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4988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149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6389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3979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013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2145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3729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953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0336-B107-459B-BF8F-2DDE9D88B3C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736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7843-9B73-4CF0-A19E-5569F5787AF2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3BAB-A252-4065-AE7D-E226D67FE9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169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9618FF-2182-4081-BA7B-C4A84729C188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BEBA3E0-5576-4F04-A6DB-519E9B53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63263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472E-E6D0-4B50-838A-8A8E1C568CF8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EA3D-9CD2-421A-BF50-57362BD471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90013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0A162-2B63-401C-AA5A-6960DB97B692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9EFA-9354-425C-8067-E0F6A57B39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38621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3631F-DF0A-44AA-B766-A801CDB4603D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D7DCB-FEC5-43B4-9084-BB7AFBEE9B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91747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1F504-74CF-448A-BB98-1A69A923FD12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5343B-F71C-4C9E-8B22-914B8C6338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36944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996A-E5D4-417F-BF21-C5192070D0BC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0ADDF-EF00-4907-9EE2-738E525A12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7444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101C-F89A-4FAC-AD42-0DA779293F87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0D418-0B4E-47D4-917A-84965F5DE2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19638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F57C-0373-4D0C-9B14-46117E9C2C50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BFDE-D756-4C16-B5A9-CA16147203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17300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139C-AB96-460E-B2B1-C3A79A4638D3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65CB-122C-4CE3-B5EF-B994AF37FD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23122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12296-157E-44F1-8E45-40AC5E90EE10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9071A-42AD-4936-A616-4315C17A05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14642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06F5-B4F5-424D-8B83-0D899EFD6E24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E95A-D174-4013-A1A3-18B93939A9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310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5E9B7F-48C6-4288-8FF9-9CB9375CDF35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74B9B23-579F-4370-99EA-DB41E4261E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5395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3147-766A-4B03-B885-DDE75B5441AC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93965-61F4-46E2-B484-8BAF4A4A44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514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AF122D6-2BA5-4651-88CA-79CB6AA438C8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754A7E-D23D-4860-BFD0-F0F2BD82A5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83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D3F0-DD32-47D5-8906-5450500930DA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DA068-D0C5-409B-8F0E-56D01CE18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50B84E-6535-4330-A668-C5B5AF617030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D1E93F-E28B-42F8-B3F0-230429F342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80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419E61-88F3-4CA8-AB6A-8BA48160355E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CE5AD1-1E6B-467B-958A-D6A4392F70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536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01E971-C71B-410A-89B4-BDDF40E05A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B2437D-E6C7-4D34-ACC6-E8888E0CF5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197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50B84E-6535-4330-A668-C5B5AF617030}" type="datetimeFigureOut">
              <a:rPr lang="en-GB" smtClean="0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D1E93F-E28B-42F8-B3F0-230429F342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91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0336-B107-459B-BF8F-2DDE9D88B3CD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FB3AC-BC64-4A21-BC22-597C0D428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56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419E61-88F3-4CA8-AB6A-8BA48160355E}" type="datetimeFigureOut">
              <a:rPr lang="en-GB"/>
              <a:pPr>
                <a:defRPr/>
              </a:pPr>
              <a:t>26/01/2023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CE5AD1-1E6B-467B-958A-D6A4392F70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18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0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hyperlink" Target="https://www.google.co.uk/url?sa=i&amp;rct=j&amp;q=&amp;esrc=s&amp;source=images&amp;cd=&amp;cad=rja&amp;uact=8&amp;ved=0ahUKEwjLhdCQ_YbXAhWEtBQKHRgXApsQjRwIBw&amp;url=https://www.boardingschoolreview.com/blog/corporal-punishment-is-still-legal-in-many-states&amp;psig=AOvVaw3MK72IXfWkX9mnWTZrLmQF&amp;ust=150885607184815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24DECFD-3F1A-462F-9542-C2CD49A5C6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/>
          <a:stretch/>
        </p:blipFill>
        <p:spPr>
          <a:xfrm>
            <a:off x="3450104" y="201466"/>
            <a:ext cx="4674993" cy="64624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9BF212-91D7-4005-8B04-AF22967DA24C}"/>
              </a:ext>
            </a:extLst>
          </p:cNvPr>
          <p:cNvSpPr txBox="1"/>
          <p:nvPr/>
        </p:nvSpPr>
        <p:spPr>
          <a:xfrm>
            <a:off x="182880" y="1734471"/>
            <a:ext cx="2403566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Which blob best represents you and why?</a:t>
            </a:r>
          </a:p>
        </p:txBody>
      </p:sp>
    </p:spTree>
    <p:extLst>
      <p:ext uri="{BB962C8B-B14F-4D97-AF65-F5344CB8AC3E}">
        <p14:creationId xmlns:p14="http://schemas.microsoft.com/office/powerpoint/2010/main" val="16043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4"/>
          <p:cNvSpPr txBox="1">
            <a:spLocks noChangeArrowheads="1"/>
          </p:cNvSpPr>
          <p:nvPr/>
        </p:nvSpPr>
        <p:spPr bwMode="auto">
          <a:xfrm>
            <a:off x="365760" y="504825"/>
            <a:ext cx="849566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Retribution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idea that </a:t>
            </a: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punishment should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make </a:t>
            </a: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criminals suffer.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                  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867" name="Text Box 6"/>
          <p:cNvSpPr txBox="1">
            <a:spLocks noChangeArrowheads="1"/>
          </p:cNvSpPr>
          <p:nvPr/>
        </p:nvSpPr>
        <p:spPr bwMode="auto">
          <a:xfrm>
            <a:off x="166800" y="3732262"/>
            <a:ext cx="889358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Some believe that a person should </a:t>
            </a:r>
            <a:r>
              <a:rPr lang="en-GB" alt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suffer</a:t>
            </a: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for what they have done. </a:t>
            </a: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This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gives society and the victims of crime a feeling of justice</a:t>
            </a: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Punishments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should also match the severity of the crime.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4693" name="Picture 8" descr="ballandch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038" y="1938465"/>
            <a:ext cx="1616348" cy="156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1600" b="1699"/>
          <a:stretch/>
        </p:blipFill>
        <p:spPr>
          <a:xfrm>
            <a:off x="5068389" y="1761257"/>
            <a:ext cx="2315526" cy="1713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r="16505" b="6743"/>
          <a:stretch/>
        </p:blipFill>
        <p:spPr>
          <a:xfrm>
            <a:off x="1066755" y="1836380"/>
            <a:ext cx="2107520" cy="1687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78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5"/>
          <p:cNvSpPr txBox="1">
            <a:spLocks noChangeArrowheads="1"/>
          </p:cNvSpPr>
          <p:nvPr/>
        </p:nvSpPr>
        <p:spPr bwMode="auto">
          <a:xfrm>
            <a:off x="391160" y="222659"/>
            <a:ext cx="828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Protection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 The idea that </a:t>
            </a: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punishment should be primarily about protecting society from the criminal. 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915" name="Text Box 7"/>
          <p:cNvSpPr txBox="1">
            <a:spLocks noChangeArrowheads="1"/>
          </p:cNvSpPr>
          <p:nvPr/>
        </p:nvSpPr>
        <p:spPr bwMode="auto">
          <a:xfrm>
            <a:off x="323669" y="3328363"/>
            <a:ext cx="8488680" cy="328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One of the ideas of punishment is to protect society from the acts of criminals, particularly violent ones, by imprisoning them so they cannot harm society</a:t>
            </a: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en-GB" altLang="en-US" sz="2800" dirty="0" smtClean="0"/>
              <a:t>If </a:t>
            </a:r>
            <a:r>
              <a:rPr lang="en-GB" altLang="en-US" sz="2800" dirty="0"/>
              <a:t>a prisoner is in prison then they can no longer harm anyone. </a:t>
            </a:r>
            <a:endParaRPr lang="en-GB" altLang="en-US" sz="2800" dirty="0" smtClean="0"/>
          </a:p>
          <a:p>
            <a:pPr>
              <a:buNone/>
            </a:pPr>
            <a:r>
              <a:rPr lang="en-GB" altLang="en-US" sz="2800" dirty="0" smtClean="0"/>
              <a:t>As </a:t>
            </a:r>
            <a:r>
              <a:rPr lang="en-GB" altLang="en-US" sz="2800" dirty="0"/>
              <a:t>a result society should be safer. </a:t>
            </a:r>
            <a:endParaRPr lang="en-GB" alt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7764" name="Picture 6" descr="behindba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11" y="1676992"/>
            <a:ext cx="2243137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4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43692" y="155957"/>
            <a:ext cx="87494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Deterrence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The idea that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 punishment will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be of such a nature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that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they will put people off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deter)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them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from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committing a crime.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6559" y="1504194"/>
            <a:ext cx="885661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idea of deterrence is preventative.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punishment given is severe enough to deter others from committing the same offence or possibly re-offending.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0371" b="10888"/>
          <a:stretch/>
        </p:blipFill>
        <p:spPr>
          <a:xfrm>
            <a:off x="4378394" y="3726724"/>
            <a:ext cx="4514782" cy="200263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43692" y="3122813"/>
            <a:ext cx="3589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</a:pPr>
            <a:r>
              <a:rPr lang="en-GB" altLang="en-US" sz="2400" kern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For example </a:t>
            </a:r>
            <a:r>
              <a:rPr lang="en-GB" altLang="en-US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if </a:t>
            </a:r>
            <a:r>
              <a:rPr lang="en-GB" altLang="en-US" sz="2400" kern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someone knows </a:t>
            </a:r>
            <a:r>
              <a:rPr lang="en-GB" altLang="en-US" sz="2400" kern="0" dirty="0">
                <a:solidFill>
                  <a:srgbClr val="0070C0"/>
                </a:solidFill>
                <a:latin typeface="Calibri" panose="020F0502020204030204" pitchFamily="34" charset="0"/>
              </a:rPr>
              <a:t>they will have their hand cut off if they are caught stealing; then they will not steal; if people know they will be executed if they are caught murdering, they will not murder</a:t>
            </a:r>
            <a:r>
              <a:rPr lang="en-GB" altLang="en-US" sz="2400" kern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endParaRPr lang="en-GB" altLang="en-US" sz="2400" kern="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1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6605587" y="2956469"/>
            <a:ext cx="222907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Deterrence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xpletive Deleted" pitchFamily="2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xpletive Deleted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71494" y="2956468"/>
            <a:ext cx="2411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Reform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042025" y="2956469"/>
            <a:ext cx="228178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Retribution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xpletive Deleted" pitchFamily="2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xpletive Deleted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4323806" y="2956469"/>
            <a:ext cx="225030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Protection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xpletive Deleted" pitchFamily="2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xpletive Deleted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8457" y="426423"/>
            <a:ext cx="79160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So lets talk about your reaction to these four purposes, what do you think of them? Do you think any of them are better or more morally correct than others?</a:t>
            </a:r>
          </a:p>
          <a:p>
            <a:pPr algn="ctr"/>
            <a:endParaRPr lang="en-US" sz="28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5087" y="4078114"/>
            <a:ext cx="5447211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you see the link between any of the punishments you received and theses purposes?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7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/>
      <p:bldP spid="95239" grpId="0"/>
      <p:bldP spid="95241" grpId="0"/>
      <p:bldP spid="95242" grpId="0"/>
      <p:bldP spid="13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9" y="809624"/>
            <a:ext cx="6439988" cy="3108543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few things…..</a:t>
            </a:r>
          </a:p>
          <a:p>
            <a:endParaRPr lang="en-GB" sz="2800" dirty="0"/>
          </a:p>
          <a:p>
            <a:r>
              <a:rPr lang="en-GB" sz="2800" dirty="0" smtClean="0"/>
              <a:t>E of G essays</a:t>
            </a:r>
          </a:p>
          <a:p>
            <a:r>
              <a:rPr lang="en-GB" sz="2800" dirty="0" smtClean="0"/>
              <a:t>Senior profiles</a:t>
            </a:r>
          </a:p>
          <a:p>
            <a:r>
              <a:rPr lang="en-GB" sz="2800" dirty="0" smtClean="0"/>
              <a:t>2</a:t>
            </a:r>
            <a:r>
              <a:rPr lang="en-GB" sz="2800" baseline="30000" dirty="0" smtClean="0"/>
              <a:t>nd</a:t>
            </a:r>
            <a:r>
              <a:rPr lang="en-GB" sz="2800" dirty="0" smtClean="0"/>
              <a:t> </a:t>
            </a:r>
            <a:r>
              <a:rPr lang="en-GB" sz="2800" dirty="0" smtClean="0"/>
              <a:t>prelim: 27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</a:t>
            </a:r>
            <a:r>
              <a:rPr lang="en-GB" sz="2800" dirty="0" smtClean="0"/>
              <a:t>F</a:t>
            </a:r>
            <a:r>
              <a:rPr lang="en-GB" sz="2800" dirty="0" smtClean="0"/>
              <a:t>eb 90mins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             </a:t>
            </a:r>
            <a:r>
              <a:rPr lang="en-GB" sz="2800" dirty="0" smtClean="0"/>
              <a:t> 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March 45 </a:t>
            </a:r>
            <a:r>
              <a:rPr lang="en-GB" sz="2800" dirty="0" err="1" smtClean="0"/>
              <a:t>mins</a:t>
            </a:r>
            <a:endParaRPr lang="en-GB" sz="2800" dirty="0" smtClean="0"/>
          </a:p>
          <a:p>
            <a:r>
              <a:rPr lang="en-GB" sz="2800" dirty="0" smtClean="0"/>
              <a:t>Small group tutoring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212" y="134459"/>
            <a:ext cx="23717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316" y="4744982"/>
            <a:ext cx="2235987" cy="1473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340" y="4678185"/>
            <a:ext cx="1383135" cy="1540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822" y="135528"/>
            <a:ext cx="8595359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800" dirty="0">
                <a:solidFill>
                  <a:srgbClr val="FF0000"/>
                </a:solidFill>
                <a:latin typeface="Calibri"/>
              </a:rPr>
              <a:t>Homework</a:t>
            </a:r>
          </a:p>
          <a:p>
            <a:pPr defTabSz="685800"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Watch: Black Mirror: Series 2 episode two “White Bear.”  </a:t>
            </a:r>
          </a:p>
          <a:p>
            <a:pPr defTabSz="685800"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No spoilers if you’ve already seen it! You can find it on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youtube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685800">
              <a:defRPr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Be ready to talk about it next Tuesday.</a:t>
            </a:r>
          </a:p>
          <a:p>
            <a:pPr defTabSz="685800"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It might be worth taking notes or watching it a couple of times. Focus on this question “ What is the form of punishment being used and do you think it is morally acceptable?”</a:t>
            </a:r>
          </a:p>
          <a:p>
            <a:pPr marL="385763" indent="-385763" defTabSz="685800">
              <a:buFontTx/>
              <a:buAutoNum type="arabicPeriod"/>
              <a:defRPr/>
            </a:pPr>
            <a:endParaRPr lang="en-GB" sz="2100" dirty="0">
              <a:solidFill>
                <a:prstClr val="black"/>
              </a:solidFill>
              <a:latin typeface="Calibri"/>
            </a:endParaRPr>
          </a:p>
          <a:p>
            <a:pPr marL="385763" indent="-385763" defTabSz="685800">
              <a:buFontTx/>
              <a:buAutoNum type="arabicPeriod"/>
              <a:defRPr/>
            </a:pPr>
            <a:endParaRPr lang="en-GB" sz="2100" dirty="0">
              <a:solidFill>
                <a:prstClr val="black"/>
              </a:solidFill>
              <a:latin typeface="Calibri"/>
            </a:endParaRPr>
          </a:p>
          <a:p>
            <a:pPr marL="385763" indent="-385763" defTabSz="685800">
              <a:buFontTx/>
              <a:buAutoNum type="arabicPeriod"/>
              <a:defRPr/>
            </a:pPr>
            <a:endParaRPr lang="en-GB" sz="2100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55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3037" y="1119190"/>
            <a:ext cx="1890713" cy="4154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Course content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427785" y="1745479"/>
            <a:ext cx="2210993" cy="12488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Todays lesson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3602" y="1119190"/>
            <a:ext cx="3554920" cy="4293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GB" sz="2100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Morality and justice </a:t>
            </a:r>
          </a:p>
          <a:p>
            <a:pPr defTabSz="685800">
              <a:defRPr/>
            </a:pPr>
            <a:endParaRPr lang="en-GB" sz="2100" b="1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Purposes of punishment</a:t>
            </a:r>
          </a:p>
          <a:p>
            <a:pPr defTabSz="685800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</a:p>
          <a:p>
            <a:pPr defTabSz="685800">
              <a:defRPr/>
            </a:pPr>
            <a:endParaRPr lang="en-GB" sz="2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685800">
              <a:defRPr/>
            </a:pPr>
            <a:endParaRPr lang="en-GB" sz="2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685800">
              <a:defRPr/>
            </a:pPr>
            <a:endParaRPr lang="en-GB" sz="2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685800">
              <a:defRPr/>
            </a:pPr>
            <a:endParaRPr lang="en-GB" sz="2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685800">
              <a:defRPr/>
            </a:pPr>
            <a:endParaRPr lang="en-GB" sz="2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Responses to crime </a:t>
            </a:r>
            <a:endParaRPr lang="en-GB" sz="21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custodial sentences </a:t>
            </a:r>
          </a:p>
          <a:p>
            <a:pPr defTabSz="685800"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non-custodial sentences </a:t>
            </a:r>
          </a:p>
          <a:p>
            <a:pPr defTabSz="685800">
              <a:defRPr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capital punishment </a:t>
            </a:r>
          </a:p>
        </p:txBody>
      </p:sp>
      <p:sp>
        <p:nvSpPr>
          <p:cNvPr id="6" name="Explosion: 14 Points 2">
            <a:extLst>
              <a:ext uri="{FF2B5EF4-FFF2-40B4-BE49-F238E27FC236}">
                <a16:creationId xmlns:a16="http://schemas.microsoft.com/office/drawing/2014/main" id="{7957AAE5-9D63-4CBD-B6BF-4194B80F88E5}"/>
              </a:ext>
            </a:extLst>
          </p:cNvPr>
          <p:cNvSpPr/>
          <p:nvPr/>
        </p:nvSpPr>
        <p:spPr>
          <a:xfrm>
            <a:off x="3333751" y="2075136"/>
            <a:ext cx="4747818" cy="1915510"/>
          </a:xfrm>
          <a:prstGeom prst="irregularSeal2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GB" sz="2100" b="1" kern="0" dirty="0">
                <a:solidFill>
                  <a:prstClr val="black"/>
                </a:solidFill>
                <a:latin typeface="Calibri"/>
              </a:rPr>
              <a:t>The 4 purposes of punishment are?</a:t>
            </a:r>
          </a:p>
        </p:txBody>
      </p:sp>
    </p:spTree>
    <p:extLst>
      <p:ext uri="{BB962C8B-B14F-4D97-AF65-F5344CB8AC3E}">
        <p14:creationId xmlns:p14="http://schemas.microsoft.com/office/powerpoint/2010/main" val="241494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6B4342-84D2-43F5-BB06-A3555F7169EE}"/>
              </a:ext>
            </a:extLst>
          </p:cNvPr>
          <p:cNvSpPr/>
          <p:nvPr/>
        </p:nvSpPr>
        <p:spPr>
          <a:xfrm>
            <a:off x="182880" y="2397817"/>
            <a:ext cx="8830492" cy="440120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defRPr/>
            </a:pPr>
            <a:r>
              <a:rPr lang="en-GB" sz="2800" dirty="0">
                <a:solidFill>
                  <a:srgbClr val="00B050"/>
                </a:solidFill>
                <a:latin typeface="Calibri"/>
              </a:rPr>
              <a:t>Deterrence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- punishment should put people off committing crime.</a:t>
            </a:r>
          </a:p>
          <a:p>
            <a:pPr defTabSz="685800">
              <a:defRPr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en-GB" sz="2800" dirty="0">
                <a:solidFill>
                  <a:srgbClr val="00B050"/>
                </a:solidFill>
                <a:latin typeface="Calibri"/>
              </a:rPr>
              <a:t>Protection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- punishment should protect society from the criminal and the criminal from themselves.</a:t>
            </a:r>
          </a:p>
          <a:p>
            <a:pPr defTabSz="685800">
              <a:defRPr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en-GB" sz="2800" dirty="0">
                <a:solidFill>
                  <a:srgbClr val="00B050"/>
                </a:solidFill>
                <a:latin typeface="Calibri"/>
              </a:rPr>
              <a:t>Reformation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- punishment should change the criminal.</a:t>
            </a:r>
          </a:p>
          <a:p>
            <a:pPr defTabSz="685800">
              <a:defRPr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en-GB" sz="2800" dirty="0">
                <a:solidFill>
                  <a:srgbClr val="00B050"/>
                </a:solidFill>
                <a:latin typeface="Calibri"/>
              </a:rPr>
              <a:t>Retribution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- punishment should make the criminal pay for what they have done wrong.</a:t>
            </a: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7957AAE5-9D63-4CBD-B6BF-4194B80F88E5}"/>
              </a:ext>
            </a:extLst>
          </p:cNvPr>
          <p:cNvSpPr/>
          <p:nvPr/>
        </p:nvSpPr>
        <p:spPr>
          <a:xfrm>
            <a:off x="1031966" y="117567"/>
            <a:ext cx="7354388" cy="2280250"/>
          </a:xfrm>
          <a:prstGeom prst="irregularSeal2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2800" b="1" dirty="0">
                <a:solidFill>
                  <a:prstClr val="black"/>
                </a:solidFill>
                <a:latin typeface="Calibri"/>
              </a:rPr>
              <a:t>The 4 purposes of punishment are?</a:t>
            </a:r>
          </a:p>
        </p:txBody>
      </p:sp>
    </p:spTree>
    <p:extLst>
      <p:ext uri="{BB962C8B-B14F-4D97-AF65-F5344CB8AC3E}">
        <p14:creationId xmlns:p14="http://schemas.microsoft.com/office/powerpoint/2010/main" val="25089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85" y="750153"/>
            <a:ext cx="4117340" cy="56270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4358" y="494267"/>
            <a:ext cx="37828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800" dirty="0">
                <a:solidFill>
                  <a:srgbClr val="FF0000"/>
                </a:solidFill>
                <a:latin typeface="Calibri"/>
              </a:rPr>
              <a:t>T</a:t>
            </a:r>
            <a:r>
              <a:rPr lang="en-GB" sz="2800" dirty="0" smtClean="0">
                <a:solidFill>
                  <a:srgbClr val="FF0000"/>
                </a:solidFill>
                <a:latin typeface="Calibri"/>
              </a:rPr>
              <a:t>ask</a:t>
            </a:r>
            <a:r>
              <a:rPr lang="en-GB" sz="2800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Complete this worksheet. </a:t>
            </a:r>
          </a:p>
          <a:p>
            <a:pPr defTabSz="685800"/>
            <a:r>
              <a:rPr lang="en-GB" sz="2800" dirty="0">
                <a:solidFill>
                  <a:prstClr val="black"/>
                </a:solidFill>
                <a:latin typeface="Calibri"/>
              </a:rPr>
              <a:t>Think carefully about your opinion about these forms of punishment.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30" y="3741639"/>
            <a:ext cx="3381704" cy="16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/>
          </p:cNvSpPr>
          <p:nvPr>
            <p:ph type="body" idx="1"/>
          </p:nvPr>
        </p:nvSpPr>
        <p:spPr>
          <a:xfrm>
            <a:off x="0" y="115888"/>
            <a:ext cx="8697913" cy="35814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rgbClr val="FF0000"/>
                </a:solidFill>
              </a:rPr>
              <a:t>T</a:t>
            </a:r>
            <a:r>
              <a:rPr lang="en-GB" altLang="en-US" sz="2800" dirty="0" smtClean="0">
                <a:solidFill>
                  <a:srgbClr val="FF0000"/>
                </a:solidFill>
              </a:rPr>
              <a:t>ask: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 dirty="0" smtClean="0"/>
              <a:t> 1. Which do you think is the most important aim of punishing someone?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 dirty="0" smtClean="0"/>
              <a:t>      Why?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 dirty="0" smtClean="0"/>
              <a:t>Give two reasons for your answer.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800" dirty="0" smtClean="0"/>
          </a:p>
          <a:p>
            <a:pPr marL="609600" indent="-609600" algn="ctr" eaLnBrk="1" hangingPunct="1">
              <a:lnSpc>
                <a:spcPct val="90000"/>
              </a:lnSpc>
              <a:buNone/>
            </a:pPr>
            <a:r>
              <a:rPr lang="en-GB" altLang="en-US" sz="2800" dirty="0" smtClean="0"/>
              <a:t>2. Are </a:t>
            </a:r>
            <a:r>
              <a:rPr lang="en-GB" altLang="en-US" sz="2800" dirty="0"/>
              <a:t>there any crimes that </a:t>
            </a:r>
            <a:r>
              <a:rPr lang="en-GB" altLang="en-US" sz="2800" dirty="0" smtClean="0"/>
              <a:t>should </a:t>
            </a:r>
            <a:r>
              <a:rPr lang="en-GB" altLang="en-US" sz="2800" dirty="0"/>
              <a:t>be </a:t>
            </a:r>
            <a:r>
              <a:rPr lang="en-GB" altLang="en-US" sz="2800" dirty="0" smtClean="0"/>
              <a:t>forgiven and remain unpunished?</a:t>
            </a:r>
          </a:p>
          <a:p>
            <a:pPr marL="609600" indent="-609600" algn="ctr" eaLnBrk="1" hangingPunct="1">
              <a:lnSpc>
                <a:spcPct val="90000"/>
              </a:lnSpc>
              <a:buNone/>
            </a:pPr>
            <a:r>
              <a:rPr lang="en-GB" altLang="en-US" sz="2800" dirty="0" smtClean="0"/>
              <a:t>Why?</a:t>
            </a:r>
          </a:p>
          <a:p>
            <a:pPr marL="609600" indent="-609600" algn="ctr" eaLnBrk="1" hangingPunct="1">
              <a:lnSpc>
                <a:spcPct val="90000"/>
              </a:lnSpc>
              <a:buNone/>
            </a:pPr>
            <a:r>
              <a:rPr lang="en-GB" altLang="en-US" sz="2800" dirty="0" smtClean="0"/>
              <a:t>Give two reasons for your answer.</a:t>
            </a:r>
          </a:p>
          <a:p>
            <a:pPr marL="609600" indent="-609600" algn="ctr" eaLnBrk="1" hangingPunct="1">
              <a:lnSpc>
                <a:spcPct val="90000"/>
              </a:lnSpc>
              <a:buNone/>
            </a:pPr>
            <a:r>
              <a:rPr lang="en-GB" altLang="en-US" sz="2800" dirty="0" smtClean="0"/>
              <a:t> </a:t>
            </a:r>
            <a:endParaRPr lang="en-GB" altLang="en-US" sz="2800" dirty="0"/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4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04503" y="457202"/>
            <a:ext cx="9039497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Learning Intentions: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Today we are </a:t>
            </a:r>
            <a:r>
              <a:rPr kumimoji="0" lang="en-GB" alt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thinking </a:t>
            </a:r>
            <a:r>
              <a:rPr lang="en-GB" alt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about</a:t>
            </a:r>
            <a:r>
              <a:rPr kumimoji="0" lang="en-GB" alt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why 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 punish and the purpose</a:t>
            </a:r>
            <a:r>
              <a:rPr kumimoji="0" lang="en-GB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en-GB" alt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punishment. </a:t>
            </a:r>
            <a:endParaRPr kumimoji="0" lang="en-GB" altLang="en-US" sz="2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By the end of the lesson you will be able </a:t>
            </a: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to: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sz="2800" baseline="0" dirty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  <a:r>
              <a:rPr lang="en-GB" altLang="en-US" sz="2800" baseline="0" dirty="0" smtClean="0">
                <a:solidFill>
                  <a:prstClr val="black"/>
                </a:solidFill>
                <a:cs typeface="Arial" panose="020B0604020202020204" pitchFamily="34" charset="0"/>
              </a:rPr>
              <a:t>List</a:t>
            </a:r>
            <a:r>
              <a:rPr lang="en-GB" alt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 any punishments you have ever received.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GB" alt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Have considered the motive behind these punishments.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sz="2800" dirty="0" smtClean="0">
                <a:solidFill>
                  <a:prstClr val="black"/>
                </a:solidFill>
                <a:cs typeface="Arial" panose="020B0604020202020204" pitchFamily="34" charset="0"/>
              </a:rPr>
              <a:t>. Be aware of some of the reasons why we punish.</a:t>
            </a:r>
            <a:r>
              <a:rPr kumimoji="0" lang="en-GB" alt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5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733" y="4699869"/>
            <a:ext cx="2476524" cy="1632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474" y="4607198"/>
            <a:ext cx="1548702" cy="1725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31" y="431074"/>
            <a:ext cx="904096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Watch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Black Mirror: Series 2 episode two “White Bear.”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spoilers if you’ve already seen it! You can find it on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youtube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ready to talk about it next </a:t>
            </a: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Tuesday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might be worth taking notes or watching it a couple of times. Focus on this question “ What is the form of punishment being used and do you think it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morally acceptable?”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087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/>
          </p:cNvSpPr>
          <p:nvPr>
            <p:ph type="body" idx="1"/>
          </p:nvPr>
        </p:nvSpPr>
        <p:spPr>
          <a:xfrm>
            <a:off x="446087" y="256565"/>
            <a:ext cx="8697913" cy="35814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800" dirty="0">
                <a:solidFill>
                  <a:srgbClr val="FF0000"/>
                </a:solidFill>
              </a:rPr>
              <a:t>Tasks: To be completed by Tuesday 19</a:t>
            </a:r>
            <a:r>
              <a:rPr lang="en-GB" altLang="en-US" sz="2800" baseline="30000" dirty="0">
                <a:solidFill>
                  <a:srgbClr val="FF0000"/>
                </a:solidFill>
              </a:rPr>
              <a:t>th</a:t>
            </a:r>
            <a:r>
              <a:rPr lang="en-GB" altLang="en-US" sz="2800" dirty="0">
                <a:solidFill>
                  <a:srgbClr val="FF0000"/>
                </a:solidFill>
              </a:rPr>
              <a:t>10am</a:t>
            </a:r>
          </a:p>
          <a:p>
            <a:pPr marL="0" indent="0">
              <a:buNone/>
            </a:pPr>
            <a:r>
              <a:rPr lang="en-GB" sz="2800" dirty="0"/>
              <a:t>1. “In Black mirror and the episode White Bear we see a new form of punishment being used by the UK legal system. This involves a form of retribution for a convicted child murderer.</a:t>
            </a:r>
          </a:p>
          <a:p>
            <a:pPr marL="0" indent="0">
              <a:buNone/>
            </a:pPr>
            <a:r>
              <a:rPr lang="en-GB" sz="2800" dirty="0"/>
              <a:t>The interesting thing was ….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altLang="en-US" sz="2800" dirty="0"/>
              <a:t>2. Which do you think is the most important aim of punishing someone? Why? Give two reasons for your answer. </a:t>
            </a:r>
          </a:p>
          <a:p>
            <a:pPr marL="0" indent="0">
              <a:buNone/>
            </a:pPr>
            <a:r>
              <a:rPr lang="en-GB" altLang="en-US" sz="2800" dirty="0"/>
              <a:t>3. Are there any crimes that should be forgiven and remain unpunished? Why? Give two reasons for your answer.</a:t>
            </a:r>
          </a:p>
          <a:p>
            <a:pPr marL="609600" indent="-609600" algn="ctr" eaLnBrk="1" hangingPunct="1">
              <a:lnSpc>
                <a:spcPct val="90000"/>
              </a:lnSpc>
              <a:buNone/>
            </a:pPr>
            <a:r>
              <a:rPr lang="en-GB" altLang="en-US" sz="2800" dirty="0"/>
              <a:t> 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6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/>
          </p:cNvSpPr>
          <p:nvPr/>
        </p:nvSpPr>
        <p:spPr bwMode="auto">
          <a:xfrm>
            <a:off x="2564460" y="481828"/>
            <a:ext cx="4863282" cy="707886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Morality and Justice.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AE5964-5F5D-4A64-B25B-E6CC5057EC18}"/>
              </a:ext>
            </a:extLst>
          </p:cNvPr>
          <p:cNvSpPr txBox="1">
            <a:spLocks/>
          </p:cNvSpPr>
          <p:nvPr/>
        </p:nvSpPr>
        <p:spPr bwMode="auto">
          <a:xfrm>
            <a:off x="281355" y="1876640"/>
            <a:ext cx="3798276" cy="339874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Morality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Morality concerns the difference between right and wrong, good and bad. This is based on different beliefs and values that people have.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F173B0-9F41-42B3-B375-A00C4682BE33}"/>
              </a:ext>
            </a:extLst>
          </p:cNvPr>
          <p:cNvSpPr/>
          <p:nvPr/>
        </p:nvSpPr>
        <p:spPr>
          <a:xfrm>
            <a:off x="4276872" y="1696656"/>
            <a:ext cx="4740519" cy="440120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prstClr val="black"/>
                </a:solidFill>
              </a:rPr>
              <a:t>Justice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Justice is fairness in the way that people are treated.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The justice of a cause, claim, or argument is its quality of being reasonable, fair, or right.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Justice is the legal system that a country uses in order to deal with people who break the law.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5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49002" y="2135777"/>
            <a:ext cx="4180115" cy="1867987"/>
          </a:xfrm>
          <a:prstGeom prst="wedgeEllipseCallout">
            <a:avLst>
              <a:gd name="adj1" fmla="val -79050"/>
              <a:gd name="adj2" fmla="val 3582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“Issues of morality are entwined with issues of justice.”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4402" y="4768415"/>
            <a:ext cx="3013500" cy="120032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So, then how are issues of morality and justice entwined?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561" y="800855"/>
            <a:ext cx="3741001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Linking morality and justice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8" t="12381" r="61000" b="45143"/>
          <a:stretch/>
        </p:blipFill>
        <p:spPr>
          <a:xfrm>
            <a:off x="1014883" y="2808043"/>
            <a:ext cx="1573572" cy="19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8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50" y="349252"/>
            <a:ext cx="2520950" cy="523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Course content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79713" y="1184305"/>
            <a:ext cx="2947990" cy="16651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Todays lesson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47468" y="349252"/>
            <a:ext cx="4739893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000000"/>
                </a:solidFill>
                <a:cs typeface="Arial" panose="020B0604020202020204" pitchFamily="34" charset="0"/>
              </a:rPr>
              <a:t>Morality and justice </a:t>
            </a:r>
          </a:p>
          <a:p>
            <a:pPr>
              <a:defRPr/>
            </a:pPr>
            <a:endParaRPr lang="en-GB" sz="2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400" b="1" dirty="0">
                <a:solidFill>
                  <a:prstClr val="black"/>
                </a:solidFill>
                <a:cs typeface="Arial" panose="020B0604020202020204" pitchFamily="34" charset="0"/>
              </a:rPr>
              <a:t>Purposes of punishment </a:t>
            </a:r>
            <a:endParaRPr lang="en-GB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  <a:t>reformation </a:t>
            </a:r>
          </a:p>
          <a:p>
            <a:pPr>
              <a:defRPr/>
            </a:pPr>
            <a: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  <a:t>retribution </a:t>
            </a:r>
          </a:p>
          <a:p>
            <a:pPr>
              <a:defRPr/>
            </a:pPr>
            <a: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  <a:t>protection </a:t>
            </a:r>
          </a:p>
          <a:p>
            <a:pPr>
              <a:defRPr/>
            </a:pPr>
            <a: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  <a:t>deterrence </a:t>
            </a:r>
          </a:p>
          <a:p>
            <a:pPr>
              <a:defRPr/>
            </a:pPr>
            <a:endParaRPr lang="en-GB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400" b="1" dirty="0">
                <a:solidFill>
                  <a:prstClr val="black"/>
                </a:solidFill>
                <a:cs typeface="Arial" panose="020B0604020202020204" pitchFamily="34" charset="0"/>
              </a:rPr>
              <a:t>Responses to crime </a:t>
            </a:r>
            <a:endParaRPr lang="en-GB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  <a:t>custodial sentences </a:t>
            </a:r>
          </a:p>
          <a:p>
            <a:pPr>
              <a:defRPr/>
            </a:pPr>
            <a: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  <a:t>non-custodial sentences </a:t>
            </a:r>
          </a:p>
          <a:p>
            <a:pPr>
              <a:defRPr/>
            </a:pPr>
            <a: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  <a:t>capital punishment </a:t>
            </a:r>
          </a:p>
        </p:txBody>
      </p:sp>
    </p:spTree>
    <p:extLst>
      <p:ext uri="{BB962C8B-B14F-4D97-AF65-F5344CB8AC3E}">
        <p14:creationId xmlns:p14="http://schemas.microsoft.com/office/powerpoint/2010/main" val="25911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7" y="232503"/>
            <a:ext cx="885661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ea typeface="Times New Roman" panose="02020603050405020304" pitchFamily="18" charset="0"/>
              </a:rPr>
              <a:t> </a:t>
            </a:r>
          </a:p>
          <a:p>
            <a:endParaRPr lang="en-GB" sz="2800" dirty="0">
              <a:ea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231F20"/>
                </a:solidFill>
                <a:ea typeface="Times New Roman" panose="02020603050405020304" pitchFamily="18" charset="0"/>
              </a:rPr>
              <a:t>Within society it is generally agreed that committing </a:t>
            </a:r>
            <a:r>
              <a:rPr lang="en-US" sz="2800" dirty="0">
                <a:solidFill>
                  <a:srgbClr val="231F20"/>
                </a:solidFill>
                <a:ea typeface="Times New Roman" panose="02020603050405020304" pitchFamily="18" charset="0"/>
              </a:rPr>
              <a:t>acts that are </a:t>
            </a:r>
            <a:r>
              <a:rPr lang="en-US" sz="2800" dirty="0" smtClean="0">
                <a:solidFill>
                  <a:srgbClr val="231F20"/>
                </a:solidFill>
                <a:ea typeface="Times New Roman" panose="02020603050405020304" pitchFamily="18" charset="0"/>
              </a:rPr>
              <a:t>‘wrong’ </a:t>
            </a:r>
            <a:r>
              <a:rPr lang="en-US" sz="2800" dirty="0">
                <a:solidFill>
                  <a:srgbClr val="231F20"/>
                </a:solidFill>
                <a:ea typeface="Times New Roman" panose="02020603050405020304" pitchFamily="18" charset="0"/>
              </a:rPr>
              <a:t>should result in punishment for the wrongdoer. </a:t>
            </a:r>
            <a:r>
              <a:rPr lang="en-GB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Punishments are connected to a society's rules and laws. </a:t>
            </a:r>
            <a:endParaRPr lang="en-US" sz="2800" dirty="0" smtClean="0">
              <a:solidFill>
                <a:srgbClr val="231F20"/>
              </a:solidFill>
              <a:ea typeface="Times New Roman" panose="02020603050405020304" pitchFamily="18" charset="0"/>
            </a:endParaRPr>
          </a:p>
          <a:p>
            <a:endParaRPr lang="en-US" sz="2800" dirty="0">
              <a:solidFill>
                <a:srgbClr val="231F20"/>
              </a:solidFill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231F20"/>
                </a:solidFill>
                <a:ea typeface="Times New Roman" panose="02020603050405020304" pitchFamily="18" charset="0"/>
              </a:rPr>
              <a:t>There’s also </a:t>
            </a:r>
            <a:r>
              <a:rPr lang="en-US" sz="2800" dirty="0" smtClean="0">
                <a:solidFill>
                  <a:srgbClr val="231F20"/>
                </a:solidFill>
                <a:ea typeface="Times New Roman" panose="02020603050405020304" pitchFamily="18" charset="0"/>
              </a:rPr>
              <a:t>a general </a:t>
            </a:r>
            <a:r>
              <a:rPr lang="en-US" sz="2800" dirty="0">
                <a:solidFill>
                  <a:srgbClr val="231F20"/>
                </a:solidFill>
                <a:ea typeface="Times New Roman" panose="02020603050405020304" pitchFamily="18" charset="0"/>
              </a:rPr>
              <a:t>agreement that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</a:rPr>
              <a:t>the punishment should fit the crime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. </a:t>
            </a:r>
          </a:p>
          <a:p>
            <a:endParaRPr lang="en-GB" sz="2800" dirty="0"/>
          </a:p>
          <a:p>
            <a:r>
              <a:rPr lang="en-US" sz="2800" dirty="0" smtClean="0"/>
              <a:t>Therefore when </a:t>
            </a:r>
            <a:r>
              <a:rPr lang="en-US" sz="2800" dirty="0"/>
              <a:t>thinking about the issue of punishment the most important question to ask is </a:t>
            </a:r>
            <a:r>
              <a:rPr lang="en-US" sz="2800" dirty="0" smtClean="0"/>
              <a:t>‘what is the purpose of the punishment?’</a:t>
            </a:r>
            <a:endParaRPr lang="en-US" sz="2800" dirty="0">
              <a:solidFill>
                <a:srgbClr val="231F20"/>
              </a:solidFill>
              <a:ea typeface="Times New Roman" panose="02020603050405020304" pitchFamily="18" charset="0"/>
            </a:endParaRPr>
          </a:p>
          <a:p>
            <a:endParaRPr lang="en-GB" sz="2800" dirty="0"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211" y="0"/>
            <a:ext cx="1380656" cy="927463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46806" y="150277"/>
            <a:ext cx="8497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Calibri"/>
              </a:rPr>
              <a:t>24.2.23    Punishment</a:t>
            </a:r>
          </a:p>
        </p:txBody>
      </p:sp>
    </p:spTree>
    <p:extLst>
      <p:ext uri="{BB962C8B-B14F-4D97-AF65-F5344CB8AC3E}">
        <p14:creationId xmlns:p14="http://schemas.microsoft.com/office/powerpoint/2010/main" val="223320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Box 1"/>
          <p:cNvSpPr txBox="1">
            <a:spLocks noChangeArrowheads="1"/>
          </p:cNvSpPr>
          <p:nvPr/>
        </p:nvSpPr>
        <p:spPr bwMode="auto">
          <a:xfrm>
            <a:off x="169818" y="150277"/>
            <a:ext cx="877487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 smtClean="0">
                <a:solidFill>
                  <a:srgbClr val="FF0000"/>
                </a:solidFill>
                <a:latin typeface="Calibri"/>
              </a:rPr>
              <a:t>Punishments we have received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sz="3200" dirty="0">
              <a:solidFill>
                <a:srgbClr val="FF0000"/>
              </a:solidFill>
              <a:latin typeface="Calibri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As a class we are going to make a list of any punishments we can think of.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These may be given from teachers, people you live with, the police or even friends.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1748" y="3634055"/>
            <a:ext cx="4556664" cy="1815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  <a:cs typeface="Arial" charset="0"/>
              </a:rPr>
              <a:t>Lets think.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prstClr val="black"/>
                </a:solidFill>
                <a:latin typeface="Calibri"/>
                <a:cs typeface="Arial" charset="0"/>
              </a:rPr>
              <a:t>What was the point of the punishments you received? Did it work? </a:t>
            </a:r>
          </a:p>
        </p:txBody>
      </p:sp>
      <p:pic>
        <p:nvPicPr>
          <p:cNvPr id="104452" name="Picture 4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5" y="3249230"/>
            <a:ext cx="1966841" cy="294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420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4798740" y="4595939"/>
            <a:ext cx="3024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Deterrence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xpletive Deleted" pitchFamily="2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xpletive Deleted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2095273" y="3419356"/>
            <a:ext cx="2411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Reform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4572000" y="3517797"/>
            <a:ext cx="3527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Retribution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xpletive Deleted" pitchFamily="2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xpletive Deleted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1969000" y="4600063"/>
            <a:ext cx="360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Protection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Expletive Deleted" pitchFamily="2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Expletive Deleted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597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In modern society we commonly recognize 4 purposes behind punishment. </a:t>
            </a:r>
            <a:endParaRPr lang="en-US" sz="28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All 4 purposes are regularly reflected in the Scottish legal system and often a combination of some or all 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of these purposes lie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behind particular punishments.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7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/>
      <p:bldP spid="95239" grpId="0"/>
      <p:bldP spid="95241" grpId="0"/>
      <p:bldP spid="9524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04787" y="372518"/>
            <a:ext cx="871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Reform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The idea that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 punishment should try to change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criminals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 that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they will not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commit crimes again.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04785" y="1485175"/>
            <a:ext cx="84248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Some see punishment as a way to reform offenders so they do not want to break the law again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Reform can include training and education.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73" y="3982120"/>
            <a:ext cx="3377741" cy="2439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924" y="3568831"/>
            <a:ext cx="2859272" cy="2853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914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1069</Words>
  <Application>Microsoft Office PowerPoint</Application>
  <PresentationFormat>On-screen Show (4:3)</PresentationFormat>
  <Paragraphs>146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Calibri</vt:lpstr>
      <vt:lpstr>Calibri Light</vt:lpstr>
      <vt:lpstr>Expletive Deleted</vt:lpstr>
      <vt:lpstr>Tahoma</vt:lpstr>
      <vt:lpstr>Times New Roman</vt:lpstr>
      <vt:lpstr>Wingdings</vt:lpstr>
      <vt:lpstr>2_Office Theme</vt:lpstr>
      <vt:lpstr>Office Theme</vt:lpstr>
      <vt:lpstr>3_Office Theme</vt:lpstr>
      <vt:lpstr>1_Office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Falkirk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Howie</dc:creator>
  <cp:lastModifiedBy>Lindsay Howie</cp:lastModifiedBy>
  <cp:revision>48</cp:revision>
  <dcterms:created xsi:type="dcterms:W3CDTF">2019-01-23T09:22:53Z</dcterms:created>
  <dcterms:modified xsi:type="dcterms:W3CDTF">2023-01-26T11:29:20Z</dcterms:modified>
</cp:coreProperties>
</file>